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66" r:id="rId2"/>
    <p:sldId id="281" r:id="rId3"/>
    <p:sldId id="282" r:id="rId4"/>
    <p:sldId id="280" r:id="rId5"/>
    <p:sldId id="256" r:id="rId6"/>
    <p:sldId id="279" r:id="rId7"/>
    <p:sldId id="257" r:id="rId8"/>
    <p:sldId id="267" r:id="rId9"/>
    <p:sldId id="268" r:id="rId10"/>
    <p:sldId id="269" r:id="rId11"/>
    <p:sldId id="271" r:id="rId12"/>
    <p:sldId id="264" r:id="rId13"/>
    <p:sldId id="273" r:id="rId14"/>
    <p:sldId id="260" r:id="rId15"/>
    <p:sldId id="274" r:id="rId16"/>
    <p:sldId id="275" r:id="rId17"/>
    <p:sldId id="259" r:id="rId18"/>
    <p:sldId id="277" r:id="rId19"/>
    <p:sldId id="278" r:id="rId20"/>
    <p:sldId id="262" r:id="rId21"/>
    <p:sldId id="263" r:id="rId22"/>
    <p:sldId id="26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77239755-A832-4685-9023-9BBFE3E0A194}">
          <p14:sldIdLst>
            <p14:sldId id="266"/>
            <p14:sldId id="281"/>
            <p14:sldId id="282"/>
            <p14:sldId id="280"/>
            <p14:sldId id="256"/>
            <p14:sldId id="279"/>
            <p14:sldId id="257"/>
            <p14:sldId id="267"/>
            <p14:sldId id="268"/>
            <p14:sldId id="269"/>
            <p14:sldId id="271"/>
            <p14:sldId id="264"/>
            <p14:sldId id="273"/>
            <p14:sldId id="260"/>
            <p14:sldId id="274"/>
            <p14:sldId id="275"/>
            <p14:sldId id="259"/>
            <p14:sldId id="277"/>
            <p14:sldId id="278"/>
            <p14:sldId id="262"/>
            <p14:sldId id="263"/>
            <p14:sldId id="2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4" autoAdjust="0"/>
    <p:restoredTop sz="94660"/>
  </p:normalViewPr>
  <p:slideViewPr>
    <p:cSldViewPr snapToGrid="0">
      <p:cViewPr varScale="1">
        <p:scale>
          <a:sx n="114" d="100"/>
          <a:sy n="114" d="100"/>
        </p:scale>
        <p:origin x="24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0E6316-370F-4220-8D5A-258455C0A66A}" type="datetimeFigureOut">
              <a:rPr lang="en-US" smtClean="0"/>
              <a:t>7/1/2017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AD4F6-23E5-4D25-91A5-CFCA855BA6D3}" type="slidenum">
              <a:rPr lang="en-US" smtClean="0"/>
              <a:t>‹#›</a:t>
            </a:fld>
            <a:endParaRPr lang="en-US"/>
          </a:p>
        </p:txBody>
      </p:sp>
    </p:spTree>
    <p:extLst>
      <p:ext uri="{BB962C8B-B14F-4D97-AF65-F5344CB8AC3E}">
        <p14:creationId xmlns:p14="http://schemas.microsoft.com/office/powerpoint/2010/main" val="2351435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0E6316-370F-4220-8D5A-258455C0A66A}" type="datetimeFigureOut">
              <a:rPr lang="en-US" smtClean="0"/>
              <a:t>7/1/2017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AD4F6-23E5-4D25-91A5-CFCA855BA6D3}" type="slidenum">
              <a:rPr lang="en-US" smtClean="0"/>
              <a:t>‹#›</a:t>
            </a:fld>
            <a:endParaRPr lang="en-US"/>
          </a:p>
        </p:txBody>
      </p:sp>
    </p:spTree>
    <p:extLst>
      <p:ext uri="{BB962C8B-B14F-4D97-AF65-F5344CB8AC3E}">
        <p14:creationId xmlns:p14="http://schemas.microsoft.com/office/powerpoint/2010/main" val="1582502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0E6316-370F-4220-8D5A-258455C0A66A}" type="datetimeFigureOut">
              <a:rPr lang="en-US" smtClean="0"/>
              <a:t>7/1/2017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AD4F6-23E5-4D25-91A5-CFCA855BA6D3}" type="slidenum">
              <a:rPr lang="en-US" smtClean="0"/>
              <a:t>‹#›</a:t>
            </a:fld>
            <a:endParaRPr lang="en-US"/>
          </a:p>
        </p:txBody>
      </p:sp>
    </p:spTree>
    <p:extLst>
      <p:ext uri="{BB962C8B-B14F-4D97-AF65-F5344CB8AC3E}">
        <p14:creationId xmlns:p14="http://schemas.microsoft.com/office/powerpoint/2010/main" val="2108470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0E6316-370F-4220-8D5A-258455C0A66A}" type="datetimeFigureOut">
              <a:rPr lang="en-US" smtClean="0"/>
              <a:t>7/1/2017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AD4F6-23E5-4D25-91A5-CFCA855BA6D3}"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40723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0E6316-370F-4220-8D5A-258455C0A66A}" type="datetimeFigureOut">
              <a:rPr lang="en-US" smtClean="0"/>
              <a:t>7/1/2017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AD4F6-23E5-4D25-91A5-CFCA855BA6D3}" type="slidenum">
              <a:rPr lang="en-US" smtClean="0"/>
              <a:t>‹#›</a:t>
            </a:fld>
            <a:endParaRPr lang="en-US"/>
          </a:p>
        </p:txBody>
      </p:sp>
    </p:spTree>
    <p:extLst>
      <p:ext uri="{BB962C8B-B14F-4D97-AF65-F5344CB8AC3E}">
        <p14:creationId xmlns:p14="http://schemas.microsoft.com/office/powerpoint/2010/main" val="3151191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E0E6316-370F-4220-8D5A-258455C0A66A}" type="datetimeFigureOut">
              <a:rPr lang="en-US" smtClean="0"/>
              <a:t>7/1/2017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AD4F6-23E5-4D25-91A5-CFCA855BA6D3}" type="slidenum">
              <a:rPr lang="en-US" smtClean="0"/>
              <a:t>‹#›</a:t>
            </a:fld>
            <a:endParaRPr lang="en-US"/>
          </a:p>
        </p:txBody>
      </p:sp>
    </p:spTree>
    <p:extLst>
      <p:ext uri="{BB962C8B-B14F-4D97-AF65-F5344CB8AC3E}">
        <p14:creationId xmlns:p14="http://schemas.microsoft.com/office/powerpoint/2010/main" val="674628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E0E6316-370F-4220-8D5A-258455C0A66A}" type="datetimeFigureOut">
              <a:rPr lang="en-US" smtClean="0"/>
              <a:t>7/1/2017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AD4F6-23E5-4D25-91A5-CFCA855BA6D3}" type="slidenum">
              <a:rPr lang="en-US" smtClean="0"/>
              <a:t>‹#›</a:t>
            </a:fld>
            <a:endParaRPr lang="en-US"/>
          </a:p>
        </p:txBody>
      </p:sp>
    </p:spTree>
    <p:extLst>
      <p:ext uri="{BB962C8B-B14F-4D97-AF65-F5344CB8AC3E}">
        <p14:creationId xmlns:p14="http://schemas.microsoft.com/office/powerpoint/2010/main" val="2107945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E6316-370F-4220-8D5A-258455C0A66A}" type="datetimeFigureOut">
              <a:rPr lang="en-US" smtClean="0"/>
              <a:t>7/1/2017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AD4F6-23E5-4D25-91A5-CFCA855BA6D3}" type="slidenum">
              <a:rPr lang="en-US" smtClean="0"/>
              <a:t>‹#›</a:t>
            </a:fld>
            <a:endParaRPr lang="en-US"/>
          </a:p>
        </p:txBody>
      </p:sp>
    </p:spTree>
    <p:extLst>
      <p:ext uri="{BB962C8B-B14F-4D97-AF65-F5344CB8AC3E}">
        <p14:creationId xmlns:p14="http://schemas.microsoft.com/office/powerpoint/2010/main" val="1904389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E6316-370F-4220-8D5A-258455C0A66A}" type="datetimeFigureOut">
              <a:rPr lang="en-US" smtClean="0"/>
              <a:t>7/1/2017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AD4F6-23E5-4D25-91A5-CFCA855BA6D3}" type="slidenum">
              <a:rPr lang="en-US" smtClean="0"/>
              <a:t>‹#›</a:t>
            </a:fld>
            <a:endParaRPr lang="en-US"/>
          </a:p>
        </p:txBody>
      </p:sp>
    </p:spTree>
    <p:extLst>
      <p:ext uri="{BB962C8B-B14F-4D97-AF65-F5344CB8AC3E}">
        <p14:creationId xmlns:p14="http://schemas.microsoft.com/office/powerpoint/2010/main" val="4112779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E6316-370F-4220-8D5A-258455C0A66A}" type="datetimeFigureOut">
              <a:rPr lang="en-US" smtClean="0"/>
              <a:t>7/1/2017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AD4F6-23E5-4D25-91A5-CFCA855BA6D3}" type="slidenum">
              <a:rPr lang="en-US" smtClean="0"/>
              <a:t>‹#›</a:t>
            </a:fld>
            <a:endParaRPr lang="en-US"/>
          </a:p>
        </p:txBody>
      </p:sp>
    </p:spTree>
    <p:extLst>
      <p:ext uri="{BB962C8B-B14F-4D97-AF65-F5344CB8AC3E}">
        <p14:creationId xmlns:p14="http://schemas.microsoft.com/office/powerpoint/2010/main" val="808769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0E6316-370F-4220-8D5A-258455C0A66A}" type="datetimeFigureOut">
              <a:rPr lang="en-US" smtClean="0"/>
              <a:t>7/1/2017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AD4F6-23E5-4D25-91A5-CFCA855BA6D3}" type="slidenum">
              <a:rPr lang="en-US" smtClean="0"/>
              <a:t>‹#›</a:t>
            </a:fld>
            <a:endParaRPr lang="en-US"/>
          </a:p>
        </p:txBody>
      </p:sp>
    </p:spTree>
    <p:extLst>
      <p:ext uri="{BB962C8B-B14F-4D97-AF65-F5344CB8AC3E}">
        <p14:creationId xmlns:p14="http://schemas.microsoft.com/office/powerpoint/2010/main" val="215512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0E6316-370F-4220-8D5A-258455C0A66A}" type="datetimeFigureOut">
              <a:rPr lang="en-US" smtClean="0"/>
              <a:t>7/1/2017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AD4F6-23E5-4D25-91A5-CFCA855BA6D3}" type="slidenum">
              <a:rPr lang="en-US" smtClean="0"/>
              <a:t>‹#›</a:t>
            </a:fld>
            <a:endParaRPr lang="en-US"/>
          </a:p>
        </p:txBody>
      </p:sp>
    </p:spTree>
    <p:extLst>
      <p:ext uri="{BB962C8B-B14F-4D97-AF65-F5344CB8AC3E}">
        <p14:creationId xmlns:p14="http://schemas.microsoft.com/office/powerpoint/2010/main" val="1054133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0E6316-370F-4220-8D5A-258455C0A66A}" type="datetimeFigureOut">
              <a:rPr lang="en-US" smtClean="0"/>
              <a:t>7/1/2017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AD4F6-23E5-4D25-91A5-CFCA855BA6D3}" type="slidenum">
              <a:rPr lang="en-US" smtClean="0"/>
              <a:t>‹#›</a:t>
            </a:fld>
            <a:endParaRPr lang="en-US"/>
          </a:p>
        </p:txBody>
      </p:sp>
    </p:spTree>
    <p:extLst>
      <p:ext uri="{BB962C8B-B14F-4D97-AF65-F5344CB8AC3E}">
        <p14:creationId xmlns:p14="http://schemas.microsoft.com/office/powerpoint/2010/main" val="990603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0E6316-370F-4220-8D5A-258455C0A66A}" type="datetimeFigureOut">
              <a:rPr lang="en-US" smtClean="0"/>
              <a:t>7/1/2017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AD4F6-23E5-4D25-91A5-CFCA855BA6D3}" type="slidenum">
              <a:rPr lang="en-US" smtClean="0"/>
              <a:t>‹#›</a:t>
            </a:fld>
            <a:endParaRPr lang="en-US"/>
          </a:p>
        </p:txBody>
      </p:sp>
    </p:spTree>
    <p:extLst>
      <p:ext uri="{BB962C8B-B14F-4D97-AF65-F5344CB8AC3E}">
        <p14:creationId xmlns:p14="http://schemas.microsoft.com/office/powerpoint/2010/main" val="1735955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0E6316-370F-4220-8D5A-258455C0A66A}" type="datetimeFigureOut">
              <a:rPr lang="en-US" smtClean="0"/>
              <a:t>7/1/2017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AD4F6-23E5-4D25-91A5-CFCA855BA6D3}" type="slidenum">
              <a:rPr lang="en-US" smtClean="0"/>
              <a:t>‹#›</a:t>
            </a:fld>
            <a:endParaRPr lang="en-US"/>
          </a:p>
        </p:txBody>
      </p:sp>
    </p:spTree>
    <p:extLst>
      <p:ext uri="{BB962C8B-B14F-4D97-AF65-F5344CB8AC3E}">
        <p14:creationId xmlns:p14="http://schemas.microsoft.com/office/powerpoint/2010/main" val="1972698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E0E6316-370F-4220-8D5A-258455C0A66A}" type="datetimeFigureOut">
              <a:rPr lang="en-US" smtClean="0"/>
              <a:t>7/1/2017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AD4F6-23E5-4D25-91A5-CFCA855BA6D3}" type="slidenum">
              <a:rPr lang="en-US" smtClean="0"/>
              <a:t>‹#›</a:t>
            </a:fld>
            <a:endParaRPr lang="en-US"/>
          </a:p>
        </p:txBody>
      </p:sp>
    </p:spTree>
    <p:extLst>
      <p:ext uri="{BB962C8B-B14F-4D97-AF65-F5344CB8AC3E}">
        <p14:creationId xmlns:p14="http://schemas.microsoft.com/office/powerpoint/2010/main" val="1452430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E0E6316-370F-4220-8D5A-258455C0A66A}" type="datetimeFigureOut">
              <a:rPr lang="en-US" smtClean="0"/>
              <a:t>7/1/2017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AD4F6-23E5-4D25-91A5-CFCA855BA6D3}" type="slidenum">
              <a:rPr lang="en-US" smtClean="0"/>
              <a:t>‹#›</a:t>
            </a:fld>
            <a:endParaRPr lang="en-US"/>
          </a:p>
        </p:txBody>
      </p:sp>
    </p:spTree>
    <p:extLst>
      <p:ext uri="{BB962C8B-B14F-4D97-AF65-F5344CB8AC3E}">
        <p14:creationId xmlns:p14="http://schemas.microsoft.com/office/powerpoint/2010/main" val="4145816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E0E6316-370F-4220-8D5A-258455C0A66A}" type="datetimeFigureOut">
              <a:rPr lang="en-US" smtClean="0"/>
              <a:t>7/1/2017</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82AD4F6-23E5-4D25-91A5-CFCA855BA6D3}" type="slidenum">
              <a:rPr lang="en-US" smtClean="0"/>
              <a:t>‹#›</a:t>
            </a:fld>
            <a:endParaRPr lang="en-US"/>
          </a:p>
        </p:txBody>
      </p:sp>
    </p:spTree>
    <p:extLst>
      <p:ext uri="{BB962C8B-B14F-4D97-AF65-F5344CB8AC3E}">
        <p14:creationId xmlns:p14="http://schemas.microsoft.com/office/powerpoint/2010/main" val="445236796"/>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vmginite.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vmignite.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36" y="-283975"/>
            <a:ext cx="11446566" cy="2970380"/>
          </a:xfrm>
        </p:spPr>
        <p:txBody>
          <a:bodyPr>
            <a:normAutofit/>
          </a:bodyPr>
          <a:lstStyle/>
          <a:p>
            <a:r>
              <a:rPr lang="en-US" sz="5400" b="1" dirty="0"/>
              <a:t>VMignite.com presents: </a:t>
            </a:r>
            <a:br>
              <a:rPr lang="en-US" sz="5400" b="1" dirty="0"/>
            </a:br>
            <a:r>
              <a:rPr lang="en-US" sz="5400" b="1" dirty="0"/>
              <a:t>VM Troubleshooting Dashboard </a:t>
            </a:r>
          </a:p>
        </p:txBody>
      </p:sp>
      <p:sp>
        <p:nvSpPr>
          <p:cNvPr id="3" name="Content Placeholder 2"/>
          <p:cNvSpPr>
            <a:spLocks noGrp="1"/>
          </p:cNvSpPr>
          <p:nvPr>
            <p:ph idx="1"/>
          </p:nvPr>
        </p:nvSpPr>
        <p:spPr>
          <a:xfrm>
            <a:off x="8715671" y="5764360"/>
            <a:ext cx="2626297" cy="1093640"/>
          </a:xfrm>
        </p:spPr>
        <p:txBody>
          <a:bodyPr/>
          <a:lstStyle/>
          <a:p>
            <a:pPr marL="0" indent="0">
              <a:buNone/>
            </a:pPr>
            <a:r>
              <a:rPr lang="en-US" dirty="0"/>
              <a:t>By: Lan Nguyen</a:t>
            </a:r>
          </a:p>
        </p:txBody>
      </p:sp>
      <p:sp>
        <p:nvSpPr>
          <p:cNvPr id="4" name="Content Placeholder 2">
            <a:extLst>
              <a:ext uri="{FF2B5EF4-FFF2-40B4-BE49-F238E27FC236}">
                <a16:creationId xmlns:a16="http://schemas.microsoft.com/office/drawing/2014/main" xmlns="" id="{6391E0E8-D28B-4BBB-A28B-9C712DAF3685}"/>
              </a:ext>
            </a:extLst>
          </p:cNvPr>
          <p:cNvSpPr txBox="1">
            <a:spLocks/>
          </p:cNvSpPr>
          <p:nvPr/>
        </p:nvSpPr>
        <p:spPr>
          <a:xfrm>
            <a:off x="2514291" y="3166386"/>
            <a:ext cx="7226056" cy="1851317"/>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None/>
            </a:pPr>
            <a:r>
              <a:rPr lang="en-US" dirty="0"/>
              <a:t>Part of a Maximize IT series by </a:t>
            </a:r>
            <a:r>
              <a:rPr lang="en-US" dirty="0">
                <a:hlinkClick r:id="rId2"/>
              </a:rPr>
              <a:t>http://www.vmignite.com</a:t>
            </a:r>
            <a:r>
              <a:rPr lang="en-US" dirty="0"/>
              <a:t> </a:t>
            </a:r>
          </a:p>
        </p:txBody>
      </p:sp>
      <p:pic>
        <p:nvPicPr>
          <p:cNvPr id="6" name="Picture 5">
            <a:extLst>
              <a:ext uri="{FF2B5EF4-FFF2-40B4-BE49-F238E27FC236}">
                <a16:creationId xmlns:a16="http://schemas.microsoft.com/office/drawing/2014/main" xmlns="" id="{1B9E0FD2-6EB5-4A3E-9F5A-7C2E60CD9D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75" y="5727841"/>
            <a:ext cx="4723809" cy="1130159"/>
          </a:xfrm>
          <a:prstGeom prst="rect">
            <a:avLst/>
          </a:prstGeom>
        </p:spPr>
      </p:pic>
    </p:spTree>
    <p:extLst>
      <p:ext uri="{BB962C8B-B14F-4D97-AF65-F5344CB8AC3E}">
        <p14:creationId xmlns:p14="http://schemas.microsoft.com/office/powerpoint/2010/main" val="1250395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D8AE92-459C-41F4-96E1-2F7554401E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BA755971-D95B-4929-8F4F-12BC4619A7B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395B11D3-2B04-4C18-8085-ED19555079B7}"/>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Lst>
          </a:blip>
          <a:stretch>
            <a:fillRect/>
          </a:stretch>
        </p:blipFill>
        <p:spPr>
          <a:xfrm>
            <a:off x="719137" y="609600"/>
            <a:ext cx="10753725" cy="6248400"/>
          </a:xfrm>
          <a:prstGeom prst="rect">
            <a:avLst/>
          </a:prstGeom>
        </p:spPr>
      </p:pic>
      <p:pic>
        <p:nvPicPr>
          <p:cNvPr id="5" name="Picture 4">
            <a:extLst>
              <a:ext uri="{FF2B5EF4-FFF2-40B4-BE49-F238E27FC236}">
                <a16:creationId xmlns:a16="http://schemas.microsoft.com/office/drawing/2014/main" xmlns="" id="{2ED903A2-8A1F-4EB7-98BF-974E360F1AFE}"/>
              </a:ext>
            </a:extLst>
          </p:cNvPr>
          <p:cNvPicPr>
            <a:picLocks noChangeAspect="1"/>
          </p:cNvPicPr>
          <p:nvPr/>
        </p:nvPicPr>
        <p:blipFill>
          <a:blip r:embed="rId4"/>
          <a:stretch>
            <a:fillRect/>
          </a:stretch>
        </p:blipFill>
        <p:spPr>
          <a:xfrm>
            <a:off x="142875" y="0"/>
            <a:ext cx="11906250" cy="647700"/>
          </a:xfrm>
          <a:prstGeom prst="rect">
            <a:avLst/>
          </a:prstGeom>
        </p:spPr>
      </p:pic>
      <p:pic>
        <p:nvPicPr>
          <p:cNvPr id="6" name="Picture 5">
            <a:extLst>
              <a:ext uri="{FF2B5EF4-FFF2-40B4-BE49-F238E27FC236}">
                <a16:creationId xmlns:a16="http://schemas.microsoft.com/office/drawing/2014/main" xmlns="" id="{07F09033-1FCA-4FC5-8FBC-759CBD795DE1}"/>
              </a:ext>
            </a:extLst>
          </p:cNvPr>
          <p:cNvPicPr>
            <a:picLocks noChangeAspect="1"/>
          </p:cNvPicPr>
          <p:nvPr/>
        </p:nvPicPr>
        <p:blipFill>
          <a:blip r:embed="rId5"/>
          <a:stretch>
            <a:fillRect/>
          </a:stretch>
        </p:blipFill>
        <p:spPr>
          <a:xfrm>
            <a:off x="719137" y="5091100"/>
            <a:ext cx="5953169" cy="1766900"/>
          </a:xfrm>
          <a:prstGeom prst="rect">
            <a:avLst/>
          </a:prstGeom>
        </p:spPr>
      </p:pic>
      <p:sp>
        <p:nvSpPr>
          <p:cNvPr id="7" name="Callout: Line 6">
            <a:extLst>
              <a:ext uri="{FF2B5EF4-FFF2-40B4-BE49-F238E27FC236}">
                <a16:creationId xmlns:a16="http://schemas.microsoft.com/office/drawing/2014/main" xmlns="" id="{F59345FC-49B6-47C8-87BD-A4BBE673878B}"/>
              </a:ext>
            </a:extLst>
          </p:cNvPr>
          <p:cNvSpPr/>
          <p:nvPr/>
        </p:nvSpPr>
        <p:spPr>
          <a:xfrm flipH="1">
            <a:off x="960173" y="1526722"/>
            <a:ext cx="5502539" cy="3059566"/>
          </a:xfrm>
          <a:prstGeom prst="borderCallout1">
            <a:avLst>
              <a:gd name="adj1" fmla="val 99783"/>
              <a:gd name="adj2" fmla="val 52149"/>
              <a:gd name="adj3" fmla="val 124887"/>
              <a:gd name="adj4" fmla="val 5940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Alerts verifies that there is a history of high CPU and Memory utilization</a:t>
            </a:r>
          </a:p>
        </p:txBody>
      </p:sp>
    </p:spTree>
    <p:extLst>
      <p:ext uri="{BB962C8B-B14F-4D97-AF65-F5344CB8AC3E}">
        <p14:creationId xmlns:p14="http://schemas.microsoft.com/office/powerpoint/2010/main" val="12648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D8AE92-459C-41F4-96E1-2F7554401E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BA755971-D95B-4929-8F4F-12BC4619A7B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395B11D3-2B04-4C18-8085-ED19555079B7}"/>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Lst>
          </a:blip>
          <a:stretch>
            <a:fillRect/>
          </a:stretch>
        </p:blipFill>
        <p:spPr>
          <a:xfrm>
            <a:off x="719137" y="609600"/>
            <a:ext cx="10753725" cy="6248400"/>
          </a:xfrm>
          <a:prstGeom prst="rect">
            <a:avLst/>
          </a:prstGeom>
        </p:spPr>
      </p:pic>
      <p:pic>
        <p:nvPicPr>
          <p:cNvPr id="5" name="Picture 4">
            <a:extLst>
              <a:ext uri="{FF2B5EF4-FFF2-40B4-BE49-F238E27FC236}">
                <a16:creationId xmlns:a16="http://schemas.microsoft.com/office/drawing/2014/main" xmlns="" id="{2ED903A2-8A1F-4EB7-98BF-974E360F1AFE}"/>
              </a:ext>
            </a:extLst>
          </p:cNvPr>
          <p:cNvPicPr>
            <a:picLocks noChangeAspect="1"/>
          </p:cNvPicPr>
          <p:nvPr/>
        </p:nvPicPr>
        <p:blipFill>
          <a:blip r:embed="rId4"/>
          <a:stretch>
            <a:fillRect/>
          </a:stretch>
        </p:blipFill>
        <p:spPr>
          <a:xfrm>
            <a:off x="142875" y="0"/>
            <a:ext cx="11906250" cy="647700"/>
          </a:xfrm>
          <a:prstGeom prst="rect">
            <a:avLst/>
          </a:prstGeom>
        </p:spPr>
      </p:pic>
      <p:pic>
        <p:nvPicPr>
          <p:cNvPr id="8" name="Picture 7">
            <a:extLst>
              <a:ext uri="{FF2B5EF4-FFF2-40B4-BE49-F238E27FC236}">
                <a16:creationId xmlns:a16="http://schemas.microsoft.com/office/drawing/2014/main" xmlns="" id="{E2C9AC6F-6169-4AFE-B656-5B4F9EEAC5DE}"/>
              </a:ext>
            </a:extLst>
          </p:cNvPr>
          <p:cNvPicPr>
            <a:picLocks noChangeAspect="1"/>
          </p:cNvPicPr>
          <p:nvPr/>
        </p:nvPicPr>
        <p:blipFill>
          <a:blip r:embed="rId5"/>
          <a:stretch>
            <a:fillRect/>
          </a:stretch>
        </p:blipFill>
        <p:spPr>
          <a:xfrm>
            <a:off x="6757975" y="647678"/>
            <a:ext cx="3600476" cy="6210345"/>
          </a:xfrm>
          <a:prstGeom prst="rect">
            <a:avLst/>
          </a:prstGeom>
        </p:spPr>
      </p:pic>
      <p:sp>
        <p:nvSpPr>
          <p:cNvPr id="7" name="Callout: Line 6">
            <a:extLst>
              <a:ext uri="{FF2B5EF4-FFF2-40B4-BE49-F238E27FC236}">
                <a16:creationId xmlns:a16="http://schemas.microsoft.com/office/drawing/2014/main" xmlns="" id="{F59345FC-49B6-47C8-87BD-A4BBE673878B}"/>
              </a:ext>
            </a:extLst>
          </p:cNvPr>
          <p:cNvSpPr/>
          <p:nvPr/>
        </p:nvSpPr>
        <p:spPr>
          <a:xfrm flipH="1">
            <a:off x="431642" y="2881506"/>
            <a:ext cx="5611349" cy="1923353"/>
          </a:xfrm>
          <a:prstGeom prst="borderCallout1">
            <a:avLst>
              <a:gd name="adj1" fmla="val 49661"/>
              <a:gd name="adj2" fmla="val 218"/>
              <a:gd name="adj3" fmla="val -21572"/>
              <a:gd name="adj4" fmla="val -24971"/>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There are no Limits, therefore the VM configuration may not be the problem.  </a:t>
            </a:r>
          </a:p>
        </p:txBody>
      </p:sp>
      <p:sp>
        <p:nvSpPr>
          <p:cNvPr id="10" name="Rectangle 9">
            <a:extLst>
              <a:ext uri="{FF2B5EF4-FFF2-40B4-BE49-F238E27FC236}">
                <a16:creationId xmlns:a16="http://schemas.microsoft.com/office/drawing/2014/main" xmlns="" id="{009CE35C-3729-4FB9-BC98-C4E80681635A}"/>
              </a:ext>
            </a:extLst>
          </p:cNvPr>
          <p:cNvSpPr/>
          <p:nvPr/>
        </p:nvSpPr>
        <p:spPr>
          <a:xfrm>
            <a:off x="6638913" y="1780980"/>
            <a:ext cx="2914662" cy="6859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282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77599" y="647700"/>
            <a:ext cx="9621838" cy="3853522"/>
          </a:xfrm>
          <a:prstGeom prst="rect">
            <a:avLst/>
          </a:prstGeom>
        </p:spPr>
      </p:pic>
      <p:pic>
        <p:nvPicPr>
          <p:cNvPr id="3" name="Picture 2">
            <a:extLst>
              <a:ext uri="{FF2B5EF4-FFF2-40B4-BE49-F238E27FC236}">
                <a16:creationId xmlns:a16="http://schemas.microsoft.com/office/drawing/2014/main" xmlns="" id="{EB8A1308-E3F9-45EC-9088-C92E08EF1BF5}"/>
              </a:ext>
            </a:extLst>
          </p:cNvPr>
          <p:cNvPicPr>
            <a:picLocks noChangeAspect="1"/>
          </p:cNvPicPr>
          <p:nvPr/>
        </p:nvPicPr>
        <p:blipFill>
          <a:blip r:embed="rId3"/>
          <a:stretch>
            <a:fillRect/>
          </a:stretch>
        </p:blipFill>
        <p:spPr>
          <a:xfrm>
            <a:off x="142875" y="0"/>
            <a:ext cx="11906250" cy="647700"/>
          </a:xfrm>
          <a:prstGeom prst="rect">
            <a:avLst/>
          </a:prstGeom>
        </p:spPr>
      </p:pic>
      <p:sp>
        <p:nvSpPr>
          <p:cNvPr id="6" name="Callout: Line 5">
            <a:extLst>
              <a:ext uri="{FF2B5EF4-FFF2-40B4-BE49-F238E27FC236}">
                <a16:creationId xmlns:a16="http://schemas.microsoft.com/office/drawing/2014/main" xmlns="" id="{0733F3BC-A616-454C-AB35-93826BFFA5BC}"/>
              </a:ext>
            </a:extLst>
          </p:cNvPr>
          <p:cNvSpPr/>
          <p:nvPr/>
        </p:nvSpPr>
        <p:spPr>
          <a:xfrm flipH="1">
            <a:off x="6939536" y="4179432"/>
            <a:ext cx="4626242" cy="1680968"/>
          </a:xfrm>
          <a:prstGeom prst="borderCallout1">
            <a:avLst>
              <a:gd name="adj1" fmla="val -470"/>
              <a:gd name="adj2" fmla="val 606"/>
              <a:gd name="adj3" fmla="val -92493"/>
              <a:gd name="adj4" fmla="val 37303"/>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Sample of Stressed caused by backup jobs at 2am at night</a:t>
            </a:r>
          </a:p>
        </p:txBody>
      </p:sp>
      <p:sp>
        <p:nvSpPr>
          <p:cNvPr id="7" name="Rectangle 6">
            <a:extLst>
              <a:ext uri="{FF2B5EF4-FFF2-40B4-BE49-F238E27FC236}">
                <a16:creationId xmlns:a16="http://schemas.microsoft.com/office/drawing/2014/main" xmlns="" id="{D98C8A50-9190-4BB3-ABA4-022872369514}"/>
              </a:ext>
            </a:extLst>
          </p:cNvPr>
          <p:cNvSpPr/>
          <p:nvPr/>
        </p:nvSpPr>
        <p:spPr>
          <a:xfrm>
            <a:off x="777598" y="1559858"/>
            <a:ext cx="9083577" cy="10877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3732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3350" y="90487"/>
            <a:ext cx="11915775" cy="619125"/>
          </a:xfrm>
          <a:prstGeom prst="rect">
            <a:avLst/>
          </a:prstGeom>
        </p:spPr>
      </p:pic>
      <p:pic>
        <p:nvPicPr>
          <p:cNvPr id="6" name="Picture 5"/>
          <p:cNvPicPr>
            <a:picLocks noChangeAspect="1"/>
          </p:cNvPicPr>
          <p:nvPr/>
        </p:nvPicPr>
        <p:blipFill>
          <a:blip r:embed="rId3"/>
          <a:stretch>
            <a:fillRect/>
          </a:stretch>
        </p:blipFill>
        <p:spPr>
          <a:xfrm>
            <a:off x="142875" y="885825"/>
            <a:ext cx="11906250" cy="5086350"/>
          </a:xfrm>
          <a:prstGeom prst="rect">
            <a:avLst/>
          </a:prstGeom>
        </p:spPr>
      </p:pic>
      <p:pic>
        <p:nvPicPr>
          <p:cNvPr id="8" name="Picture 7"/>
          <p:cNvPicPr>
            <a:picLocks noChangeAspect="1"/>
          </p:cNvPicPr>
          <p:nvPr/>
        </p:nvPicPr>
        <p:blipFill>
          <a:blip r:embed="rId4"/>
          <a:stretch>
            <a:fillRect/>
          </a:stretch>
        </p:blipFill>
        <p:spPr>
          <a:xfrm>
            <a:off x="142875" y="3971925"/>
            <a:ext cx="11906250" cy="2000250"/>
          </a:xfrm>
          <a:prstGeom prst="rect">
            <a:avLst/>
          </a:prstGeom>
        </p:spPr>
      </p:pic>
      <p:pic>
        <p:nvPicPr>
          <p:cNvPr id="3" name="Picture 2">
            <a:extLst>
              <a:ext uri="{FF2B5EF4-FFF2-40B4-BE49-F238E27FC236}">
                <a16:creationId xmlns:a16="http://schemas.microsoft.com/office/drawing/2014/main" xmlns="" id="{CB7CAE8C-3A46-40B6-9EE2-6BCB3E81A937}"/>
              </a:ext>
            </a:extLst>
          </p:cNvPr>
          <p:cNvPicPr>
            <a:picLocks noChangeAspect="1"/>
          </p:cNvPicPr>
          <p:nvPr/>
        </p:nvPicPr>
        <p:blipFill>
          <a:blip r:embed="rId5"/>
          <a:stretch>
            <a:fillRect/>
          </a:stretch>
        </p:blipFill>
        <p:spPr>
          <a:xfrm>
            <a:off x="5338075" y="1629612"/>
            <a:ext cx="745971" cy="493100"/>
          </a:xfrm>
          <a:prstGeom prst="rect">
            <a:avLst/>
          </a:prstGeom>
        </p:spPr>
      </p:pic>
    </p:spTree>
    <p:extLst>
      <p:ext uri="{BB962C8B-B14F-4D97-AF65-F5344CB8AC3E}">
        <p14:creationId xmlns:p14="http://schemas.microsoft.com/office/powerpoint/2010/main" val="2157432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3350" y="90487"/>
            <a:ext cx="11915775" cy="619125"/>
          </a:xfrm>
          <a:prstGeom prst="rect">
            <a:avLst/>
          </a:prstGeom>
        </p:spPr>
      </p:pic>
      <p:pic>
        <p:nvPicPr>
          <p:cNvPr id="6" name="Picture 5"/>
          <p:cNvPicPr>
            <a:picLocks noChangeAspect="1"/>
          </p:cNvPicPr>
          <p:nvPr/>
        </p:nvPicPr>
        <p:blipFill>
          <a:blip r:embed="rId3"/>
          <a:stretch>
            <a:fillRect/>
          </a:stretch>
        </p:blipFill>
        <p:spPr>
          <a:xfrm>
            <a:off x="142875" y="885825"/>
            <a:ext cx="11906250" cy="5086350"/>
          </a:xfrm>
          <a:prstGeom prst="rect">
            <a:avLst/>
          </a:prstGeom>
        </p:spPr>
      </p:pic>
      <p:pic>
        <p:nvPicPr>
          <p:cNvPr id="8" name="Picture 7"/>
          <p:cNvPicPr>
            <a:picLocks noChangeAspect="1"/>
          </p:cNvPicPr>
          <p:nvPr/>
        </p:nvPicPr>
        <p:blipFill>
          <a:blip r:embed="rId4"/>
          <a:stretch>
            <a:fillRect/>
          </a:stretch>
        </p:blipFill>
        <p:spPr>
          <a:xfrm>
            <a:off x="142875" y="3971925"/>
            <a:ext cx="11906250" cy="2000250"/>
          </a:xfrm>
          <a:prstGeom prst="rect">
            <a:avLst/>
          </a:prstGeom>
        </p:spPr>
      </p:pic>
      <p:sp>
        <p:nvSpPr>
          <p:cNvPr id="7" name="Callout: Line 6">
            <a:extLst>
              <a:ext uri="{FF2B5EF4-FFF2-40B4-BE49-F238E27FC236}">
                <a16:creationId xmlns:a16="http://schemas.microsoft.com/office/drawing/2014/main" xmlns="" id="{DDE4C2DB-4A30-4E4D-B804-70BBC6F5B3EC}"/>
              </a:ext>
            </a:extLst>
          </p:cNvPr>
          <p:cNvSpPr/>
          <p:nvPr/>
        </p:nvSpPr>
        <p:spPr>
          <a:xfrm flipH="1">
            <a:off x="226896" y="3011890"/>
            <a:ext cx="4626242" cy="1680968"/>
          </a:xfrm>
          <a:prstGeom prst="borderCallout1">
            <a:avLst>
              <a:gd name="adj1" fmla="val 1308"/>
              <a:gd name="adj2" fmla="val 51764"/>
              <a:gd name="adj3" fmla="val -30274"/>
              <a:gd name="adj4" fmla="val 18571"/>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Host Looks healthy</a:t>
            </a:r>
          </a:p>
        </p:txBody>
      </p:sp>
      <p:sp>
        <p:nvSpPr>
          <p:cNvPr id="9" name="Rectangle 8">
            <a:extLst>
              <a:ext uri="{FF2B5EF4-FFF2-40B4-BE49-F238E27FC236}">
                <a16:creationId xmlns:a16="http://schemas.microsoft.com/office/drawing/2014/main" xmlns="" id="{8AD7BD98-51D9-45B8-8781-320E5C36EE62}"/>
              </a:ext>
            </a:extLst>
          </p:cNvPr>
          <p:cNvSpPr/>
          <p:nvPr/>
        </p:nvSpPr>
        <p:spPr>
          <a:xfrm>
            <a:off x="3933175" y="1392516"/>
            <a:ext cx="1254402" cy="10877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CB7CAE8C-3A46-40B6-9EE2-6BCB3E81A937}"/>
              </a:ext>
            </a:extLst>
          </p:cNvPr>
          <p:cNvPicPr>
            <a:picLocks noChangeAspect="1"/>
          </p:cNvPicPr>
          <p:nvPr/>
        </p:nvPicPr>
        <p:blipFill>
          <a:blip r:embed="rId5"/>
          <a:stretch>
            <a:fillRect/>
          </a:stretch>
        </p:blipFill>
        <p:spPr>
          <a:xfrm>
            <a:off x="5338075" y="1629612"/>
            <a:ext cx="745971" cy="493100"/>
          </a:xfrm>
          <a:prstGeom prst="rect">
            <a:avLst/>
          </a:prstGeom>
        </p:spPr>
      </p:pic>
      <p:sp>
        <p:nvSpPr>
          <p:cNvPr id="10" name="Callout: Line 9">
            <a:extLst>
              <a:ext uri="{FF2B5EF4-FFF2-40B4-BE49-F238E27FC236}">
                <a16:creationId xmlns:a16="http://schemas.microsoft.com/office/drawing/2014/main" xmlns="" id="{BAF33F08-04FE-41D3-9962-2D48DA393D71}"/>
              </a:ext>
            </a:extLst>
          </p:cNvPr>
          <p:cNvSpPr/>
          <p:nvPr/>
        </p:nvSpPr>
        <p:spPr>
          <a:xfrm flipH="1">
            <a:off x="7120405" y="4667892"/>
            <a:ext cx="4626242" cy="1680968"/>
          </a:xfrm>
          <a:prstGeom prst="borderCallout1">
            <a:avLst>
              <a:gd name="adj1" fmla="val 1308"/>
              <a:gd name="adj2" fmla="val 51764"/>
              <a:gd name="adj3" fmla="val -35607"/>
              <a:gd name="adj4" fmla="val 10809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Datastore Looks healthy as well</a:t>
            </a:r>
          </a:p>
        </p:txBody>
      </p:sp>
      <p:sp>
        <p:nvSpPr>
          <p:cNvPr id="11" name="Rectangle 10">
            <a:extLst>
              <a:ext uri="{FF2B5EF4-FFF2-40B4-BE49-F238E27FC236}">
                <a16:creationId xmlns:a16="http://schemas.microsoft.com/office/drawing/2014/main" xmlns="" id="{E5D6241F-92D4-46D3-BC24-83C6DE2CF141}"/>
              </a:ext>
            </a:extLst>
          </p:cNvPr>
          <p:cNvSpPr/>
          <p:nvPr/>
        </p:nvSpPr>
        <p:spPr>
          <a:xfrm>
            <a:off x="5490931" y="3025212"/>
            <a:ext cx="1254402" cy="10877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760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3350" y="90487"/>
            <a:ext cx="11915775" cy="619125"/>
          </a:xfrm>
          <a:prstGeom prst="rect">
            <a:avLst/>
          </a:prstGeom>
        </p:spPr>
      </p:pic>
      <p:pic>
        <p:nvPicPr>
          <p:cNvPr id="6" name="Picture 5"/>
          <p:cNvPicPr>
            <a:picLocks noChangeAspect="1"/>
          </p:cNvPicPr>
          <p:nvPr/>
        </p:nvPicPr>
        <p:blipFill>
          <a:blip r:embed="rId3"/>
          <a:stretch>
            <a:fillRect/>
          </a:stretch>
        </p:blipFill>
        <p:spPr>
          <a:xfrm>
            <a:off x="142875" y="885825"/>
            <a:ext cx="11906250" cy="5086350"/>
          </a:xfrm>
          <a:prstGeom prst="rect">
            <a:avLst/>
          </a:prstGeom>
        </p:spPr>
      </p:pic>
      <p:pic>
        <p:nvPicPr>
          <p:cNvPr id="8" name="Picture 7"/>
          <p:cNvPicPr>
            <a:picLocks noChangeAspect="1"/>
          </p:cNvPicPr>
          <p:nvPr/>
        </p:nvPicPr>
        <p:blipFill>
          <a:blip r:embed="rId4"/>
          <a:stretch>
            <a:fillRect/>
          </a:stretch>
        </p:blipFill>
        <p:spPr>
          <a:xfrm>
            <a:off x="142875" y="3971925"/>
            <a:ext cx="11906250" cy="2000250"/>
          </a:xfrm>
          <a:prstGeom prst="rect">
            <a:avLst/>
          </a:prstGeom>
        </p:spPr>
      </p:pic>
      <p:sp>
        <p:nvSpPr>
          <p:cNvPr id="7" name="Callout: Line 6">
            <a:extLst>
              <a:ext uri="{FF2B5EF4-FFF2-40B4-BE49-F238E27FC236}">
                <a16:creationId xmlns:a16="http://schemas.microsoft.com/office/drawing/2014/main" xmlns="" id="{DDE4C2DB-4A30-4E4D-B804-70BBC6F5B3EC}"/>
              </a:ext>
            </a:extLst>
          </p:cNvPr>
          <p:cNvSpPr/>
          <p:nvPr/>
        </p:nvSpPr>
        <p:spPr>
          <a:xfrm flipH="1">
            <a:off x="475532" y="3381189"/>
            <a:ext cx="6118372" cy="3016947"/>
          </a:xfrm>
          <a:prstGeom prst="borderCallout1">
            <a:avLst>
              <a:gd name="adj1" fmla="val 1308"/>
              <a:gd name="adj2" fmla="val 51764"/>
              <a:gd name="adj3" fmla="val -30274"/>
              <a:gd name="adj4" fmla="val 18571"/>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There is a Resource Pool, could this be constraining resources?</a:t>
            </a:r>
          </a:p>
          <a:p>
            <a:pPr algn="ctr"/>
            <a:r>
              <a:rPr lang="en-US" sz="3200" b="1" dirty="0"/>
              <a:t>Check </a:t>
            </a:r>
            <a:r>
              <a:rPr lang="en-US" sz="3200" b="1" dirty="0" err="1"/>
              <a:t>vCenter</a:t>
            </a:r>
            <a:r>
              <a:rPr lang="en-US" sz="3200" b="1" dirty="0"/>
              <a:t> to find out if there are limits set on the resource pool</a:t>
            </a:r>
          </a:p>
        </p:txBody>
      </p:sp>
      <p:sp>
        <p:nvSpPr>
          <p:cNvPr id="9" name="Rectangle 8">
            <a:extLst>
              <a:ext uri="{FF2B5EF4-FFF2-40B4-BE49-F238E27FC236}">
                <a16:creationId xmlns:a16="http://schemas.microsoft.com/office/drawing/2014/main" xmlns="" id="{8AD7BD98-51D9-45B8-8781-320E5C36EE62}"/>
              </a:ext>
            </a:extLst>
          </p:cNvPr>
          <p:cNvSpPr/>
          <p:nvPr/>
        </p:nvSpPr>
        <p:spPr>
          <a:xfrm>
            <a:off x="5050775" y="1360820"/>
            <a:ext cx="1254402" cy="10877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CB7CAE8C-3A46-40B6-9EE2-6BCB3E81A937}"/>
              </a:ext>
            </a:extLst>
          </p:cNvPr>
          <p:cNvPicPr>
            <a:picLocks noChangeAspect="1"/>
          </p:cNvPicPr>
          <p:nvPr/>
        </p:nvPicPr>
        <p:blipFill>
          <a:blip r:embed="rId5"/>
          <a:stretch>
            <a:fillRect/>
          </a:stretch>
        </p:blipFill>
        <p:spPr>
          <a:xfrm>
            <a:off x="5338075" y="1629612"/>
            <a:ext cx="745971" cy="493100"/>
          </a:xfrm>
          <a:prstGeom prst="rect">
            <a:avLst/>
          </a:prstGeom>
        </p:spPr>
      </p:pic>
    </p:spTree>
    <p:extLst>
      <p:ext uri="{BB962C8B-B14F-4D97-AF65-F5344CB8AC3E}">
        <p14:creationId xmlns:p14="http://schemas.microsoft.com/office/powerpoint/2010/main" val="2183035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3350" y="90487"/>
            <a:ext cx="11915775" cy="619125"/>
          </a:xfrm>
          <a:prstGeom prst="rect">
            <a:avLst/>
          </a:prstGeom>
        </p:spPr>
      </p:pic>
      <p:pic>
        <p:nvPicPr>
          <p:cNvPr id="6" name="Picture 5"/>
          <p:cNvPicPr>
            <a:picLocks noChangeAspect="1"/>
          </p:cNvPicPr>
          <p:nvPr/>
        </p:nvPicPr>
        <p:blipFill>
          <a:blip r:embed="rId3"/>
          <a:stretch>
            <a:fillRect/>
          </a:stretch>
        </p:blipFill>
        <p:spPr>
          <a:xfrm>
            <a:off x="142875" y="885825"/>
            <a:ext cx="11906250" cy="5086350"/>
          </a:xfrm>
          <a:prstGeom prst="rect">
            <a:avLst/>
          </a:prstGeom>
        </p:spPr>
      </p:pic>
      <p:pic>
        <p:nvPicPr>
          <p:cNvPr id="8" name="Picture 7"/>
          <p:cNvPicPr>
            <a:picLocks noChangeAspect="1"/>
          </p:cNvPicPr>
          <p:nvPr/>
        </p:nvPicPr>
        <p:blipFill>
          <a:blip r:embed="rId4"/>
          <a:stretch>
            <a:fillRect/>
          </a:stretch>
        </p:blipFill>
        <p:spPr>
          <a:xfrm>
            <a:off x="142875" y="3971925"/>
            <a:ext cx="11906250" cy="2000250"/>
          </a:xfrm>
          <a:prstGeom prst="rect">
            <a:avLst/>
          </a:prstGeom>
        </p:spPr>
      </p:pic>
      <p:sp>
        <p:nvSpPr>
          <p:cNvPr id="9" name="Rectangle 8">
            <a:extLst>
              <a:ext uri="{FF2B5EF4-FFF2-40B4-BE49-F238E27FC236}">
                <a16:creationId xmlns:a16="http://schemas.microsoft.com/office/drawing/2014/main" xmlns="" id="{8AD7BD98-51D9-45B8-8781-320E5C36EE62}"/>
              </a:ext>
            </a:extLst>
          </p:cNvPr>
          <p:cNvSpPr/>
          <p:nvPr/>
        </p:nvSpPr>
        <p:spPr>
          <a:xfrm>
            <a:off x="4087906" y="4363675"/>
            <a:ext cx="2414494" cy="12243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CB7CAE8C-3A46-40B6-9EE2-6BCB3E81A937}"/>
              </a:ext>
            </a:extLst>
          </p:cNvPr>
          <p:cNvPicPr>
            <a:picLocks noChangeAspect="1"/>
          </p:cNvPicPr>
          <p:nvPr/>
        </p:nvPicPr>
        <p:blipFill>
          <a:blip r:embed="rId5"/>
          <a:stretch>
            <a:fillRect/>
          </a:stretch>
        </p:blipFill>
        <p:spPr>
          <a:xfrm>
            <a:off x="5338075" y="1629612"/>
            <a:ext cx="745971" cy="493100"/>
          </a:xfrm>
          <a:prstGeom prst="rect">
            <a:avLst/>
          </a:prstGeom>
        </p:spPr>
      </p:pic>
      <p:sp>
        <p:nvSpPr>
          <p:cNvPr id="7" name="Callout: Line 6">
            <a:extLst>
              <a:ext uri="{FF2B5EF4-FFF2-40B4-BE49-F238E27FC236}">
                <a16:creationId xmlns:a16="http://schemas.microsoft.com/office/drawing/2014/main" xmlns="" id="{DDE4C2DB-4A30-4E4D-B804-70BBC6F5B3EC}"/>
              </a:ext>
            </a:extLst>
          </p:cNvPr>
          <p:cNvSpPr/>
          <p:nvPr/>
        </p:nvSpPr>
        <p:spPr>
          <a:xfrm flipH="1">
            <a:off x="2108109" y="1748032"/>
            <a:ext cx="5093501" cy="1680968"/>
          </a:xfrm>
          <a:prstGeom prst="borderCallout1">
            <a:avLst>
              <a:gd name="adj1" fmla="val 101214"/>
              <a:gd name="adj2" fmla="val 51247"/>
              <a:gd name="adj3" fmla="val 154961"/>
              <a:gd name="adj4" fmla="val 42729"/>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Looks like the VM has been rebooted a few times</a:t>
            </a:r>
          </a:p>
        </p:txBody>
      </p:sp>
    </p:spTree>
    <p:extLst>
      <p:ext uri="{BB962C8B-B14F-4D97-AF65-F5344CB8AC3E}">
        <p14:creationId xmlns:p14="http://schemas.microsoft.com/office/powerpoint/2010/main" val="2332964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0962" y="714375"/>
            <a:ext cx="12030075" cy="6143625"/>
          </a:xfrm>
          <a:prstGeom prst="rect">
            <a:avLst/>
          </a:prstGeom>
        </p:spPr>
      </p:pic>
      <p:pic>
        <p:nvPicPr>
          <p:cNvPr id="5" name="Picture 4"/>
          <p:cNvPicPr>
            <a:picLocks noChangeAspect="1"/>
          </p:cNvPicPr>
          <p:nvPr/>
        </p:nvPicPr>
        <p:blipFill>
          <a:blip r:embed="rId3"/>
          <a:stretch>
            <a:fillRect/>
          </a:stretch>
        </p:blipFill>
        <p:spPr>
          <a:xfrm>
            <a:off x="142874" y="41275"/>
            <a:ext cx="11906250" cy="647700"/>
          </a:xfrm>
          <a:prstGeom prst="rect">
            <a:avLst/>
          </a:prstGeom>
        </p:spPr>
      </p:pic>
    </p:spTree>
    <p:extLst>
      <p:ext uri="{BB962C8B-B14F-4D97-AF65-F5344CB8AC3E}">
        <p14:creationId xmlns:p14="http://schemas.microsoft.com/office/powerpoint/2010/main" val="4230709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Lst>
          </a:blip>
          <a:stretch>
            <a:fillRect/>
          </a:stretch>
        </p:blipFill>
        <p:spPr>
          <a:xfrm>
            <a:off x="80962" y="714375"/>
            <a:ext cx="12030075" cy="6143625"/>
          </a:xfrm>
          <a:prstGeom prst="rect">
            <a:avLst/>
          </a:prstGeom>
        </p:spPr>
      </p:pic>
      <p:pic>
        <p:nvPicPr>
          <p:cNvPr id="5" name="Picture 4"/>
          <p:cNvPicPr>
            <a:picLocks noChangeAspect="1"/>
          </p:cNvPicPr>
          <p:nvPr/>
        </p:nvPicPr>
        <p:blipFill>
          <a:blip r:embed="rId4"/>
          <a:stretch>
            <a:fillRect/>
          </a:stretch>
        </p:blipFill>
        <p:spPr>
          <a:xfrm>
            <a:off x="142874" y="41275"/>
            <a:ext cx="11906250" cy="647700"/>
          </a:xfrm>
          <a:prstGeom prst="rect">
            <a:avLst/>
          </a:prstGeom>
        </p:spPr>
      </p:pic>
      <p:pic>
        <p:nvPicPr>
          <p:cNvPr id="6" name="Picture 5">
            <a:extLst>
              <a:ext uri="{FF2B5EF4-FFF2-40B4-BE49-F238E27FC236}">
                <a16:creationId xmlns:a16="http://schemas.microsoft.com/office/drawing/2014/main" xmlns="" id="{47676495-6ABD-4760-935E-F8B941DE1E11}"/>
              </a:ext>
            </a:extLst>
          </p:cNvPr>
          <p:cNvPicPr>
            <a:picLocks noChangeAspect="1"/>
          </p:cNvPicPr>
          <p:nvPr/>
        </p:nvPicPr>
        <p:blipFill>
          <a:blip r:embed="rId5"/>
          <a:stretch>
            <a:fillRect/>
          </a:stretch>
        </p:blipFill>
        <p:spPr>
          <a:xfrm>
            <a:off x="80962" y="714375"/>
            <a:ext cx="12015875" cy="2014552"/>
          </a:xfrm>
          <a:prstGeom prst="rect">
            <a:avLst/>
          </a:prstGeom>
        </p:spPr>
      </p:pic>
      <p:sp>
        <p:nvSpPr>
          <p:cNvPr id="7" name="Callout: Line 6">
            <a:extLst>
              <a:ext uri="{FF2B5EF4-FFF2-40B4-BE49-F238E27FC236}">
                <a16:creationId xmlns:a16="http://schemas.microsoft.com/office/drawing/2014/main" xmlns="" id="{0EFDD65B-858C-4C51-AC56-4DF2AE6B92F3}"/>
              </a:ext>
            </a:extLst>
          </p:cNvPr>
          <p:cNvSpPr/>
          <p:nvPr/>
        </p:nvSpPr>
        <p:spPr>
          <a:xfrm flipH="1">
            <a:off x="2969853" y="2945703"/>
            <a:ext cx="4626242" cy="1680968"/>
          </a:xfrm>
          <a:prstGeom prst="borderCallout1">
            <a:avLst>
              <a:gd name="adj1" fmla="val 1308"/>
              <a:gd name="adj2" fmla="val 51764"/>
              <a:gd name="adj3" fmla="val -62983"/>
              <a:gd name="adj4" fmla="val -9462"/>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CPU has been gradually increasing.  Signs of increased demand  </a:t>
            </a:r>
          </a:p>
        </p:txBody>
      </p:sp>
      <p:sp>
        <p:nvSpPr>
          <p:cNvPr id="8" name="Rectangle 7">
            <a:extLst>
              <a:ext uri="{FF2B5EF4-FFF2-40B4-BE49-F238E27FC236}">
                <a16:creationId xmlns:a16="http://schemas.microsoft.com/office/drawing/2014/main" xmlns="" id="{B3023C6B-6065-4F8F-96ED-63C390AEE4F9}"/>
              </a:ext>
            </a:extLst>
          </p:cNvPr>
          <p:cNvSpPr/>
          <p:nvPr/>
        </p:nvSpPr>
        <p:spPr>
          <a:xfrm>
            <a:off x="8044329" y="973924"/>
            <a:ext cx="4066708" cy="13347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13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Lst>
          </a:blip>
          <a:stretch>
            <a:fillRect/>
          </a:stretch>
        </p:blipFill>
        <p:spPr>
          <a:xfrm>
            <a:off x="80962" y="714375"/>
            <a:ext cx="12030075" cy="6143625"/>
          </a:xfrm>
          <a:prstGeom prst="rect">
            <a:avLst/>
          </a:prstGeom>
        </p:spPr>
      </p:pic>
      <p:pic>
        <p:nvPicPr>
          <p:cNvPr id="5" name="Picture 4"/>
          <p:cNvPicPr>
            <a:picLocks noChangeAspect="1"/>
          </p:cNvPicPr>
          <p:nvPr/>
        </p:nvPicPr>
        <p:blipFill>
          <a:blip r:embed="rId4"/>
          <a:stretch>
            <a:fillRect/>
          </a:stretch>
        </p:blipFill>
        <p:spPr>
          <a:xfrm>
            <a:off x="142874" y="41275"/>
            <a:ext cx="11906250" cy="647700"/>
          </a:xfrm>
          <a:prstGeom prst="rect">
            <a:avLst/>
          </a:prstGeom>
        </p:spPr>
      </p:pic>
      <p:pic>
        <p:nvPicPr>
          <p:cNvPr id="9" name="Picture 8">
            <a:extLst>
              <a:ext uri="{FF2B5EF4-FFF2-40B4-BE49-F238E27FC236}">
                <a16:creationId xmlns:a16="http://schemas.microsoft.com/office/drawing/2014/main" xmlns="" id="{8B7C90C3-D85D-4DFB-BF9B-5F7C15594C80}"/>
              </a:ext>
            </a:extLst>
          </p:cNvPr>
          <p:cNvPicPr>
            <a:picLocks noChangeAspect="1"/>
          </p:cNvPicPr>
          <p:nvPr/>
        </p:nvPicPr>
        <p:blipFill>
          <a:blip r:embed="rId5"/>
          <a:stretch>
            <a:fillRect/>
          </a:stretch>
        </p:blipFill>
        <p:spPr>
          <a:xfrm>
            <a:off x="99924" y="4867260"/>
            <a:ext cx="12011113" cy="1990740"/>
          </a:xfrm>
          <a:prstGeom prst="rect">
            <a:avLst/>
          </a:prstGeom>
        </p:spPr>
      </p:pic>
      <p:sp>
        <p:nvSpPr>
          <p:cNvPr id="7" name="Callout: Line 6">
            <a:extLst>
              <a:ext uri="{FF2B5EF4-FFF2-40B4-BE49-F238E27FC236}">
                <a16:creationId xmlns:a16="http://schemas.microsoft.com/office/drawing/2014/main" xmlns="" id="{0EFDD65B-858C-4C51-AC56-4DF2AE6B92F3}"/>
              </a:ext>
            </a:extLst>
          </p:cNvPr>
          <p:cNvSpPr/>
          <p:nvPr/>
        </p:nvSpPr>
        <p:spPr>
          <a:xfrm flipH="1">
            <a:off x="838200" y="890494"/>
            <a:ext cx="7696200" cy="3221317"/>
          </a:xfrm>
          <a:prstGeom prst="borderCallout1">
            <a:avLst>
              <a:gd name="adj1" fmla="val 100626"/>
              <a:gd name="adj2" fmla="val 824"/>
              <a:gd name="adj3" fmla="val 124879"/>
              <a:gd name="adj4" fmla="val -169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Memory just spiked up all of a sudden. What happened here? </a:t>
            </a:r>
          </a:p>
          <a:p>
            <a:pPr algn="ctr"/>
            <a:r>
              <a:rPr lang="en-US" sz="3200" b="1" dirty="0" smtClean="0"/>
              <a:t>Was an application installed or a major configuration change occurred that caused the major sudden spike?  </a:t>
            </a:r>
            <a:endParaRPr lang="en-US" sz="3200" b="1" dirty="0"/>
          </a:p>
        </p:txBody>
      </p:sp>
      <p:sp>
        <p:nvSpPr>
          <p:cNvPr id="8" name="Rectangle 7">
            <a:extLst>
              <a:ext uri="{FF2B5EF4-FFF2-40B4-BE49-F238E27FC236}">
                <a16:creationId xmlns:a16="http://schemas.microsoft.com/office/drawing/2014/main" xmlns="" id="{B3023C6B-6065-4F8F-96ED-63C390AEE4F9}"/>
              </a:ext>
            </a:extLst>
          </p:cNvPr>
          <p:cNvSpPr/>
          <p:nvPr/>
        </p:nvSpPr>
        <p:spPr>
          <a:xfrm>
            <a:off x="7966636" y="4961080"/>
            <a:ext cx="1302870" cy="15564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665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9247D8-8382-443F-869A-FA42B0F5D263}"/>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xmlns="" id="{6F9F24C9-4636-45FD-8F75-ED3E623B145E}"/>
              </a:ext>
            </a:extLst>
          </p:cNvPr>
          <p:cNvSpPr>
            <a:spLocks noGrp="1"/>
          </p:cNvSpPr>
          <p:nvPr>
            <p:ph idx="1"/>
          </p:nvPr>
        </p:nvSpPr>
        <p:spPr/>
        <p:txBody>
          <a:bodyPr/>
          <a:lstStyle/>
          <a:p>
            <a:r>
              <a:rPr lang="en-US" dirty="0"/>
              <a:t>Everything in these slides does not represent VMware, but my own personal opinion</a:t>
            </a:r>
          </a:p>
        </p:txBody>
      </p:sp>
    </p:spTree>
    <p:extLst>
      <p:ext uri="{BB962C8B-B14F-4D97-AF65-F5344CB8AC3E}">
        <p14:creationId xmlns:p14="http://schemas.microsoft.com/office/powerpoint/2010/main" val="2502125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2874" y="4802934"/>
            <a:ext cx="11915775" cy="2009775"/>
          </a:xfrm>
          <a:prstGeom prst="rect">
            <a:avLst/>
          </a:prstGeom>
        </p:spPr>
      </p:pic>
      <p:pic>
        <p:nvPicPr>
          <p:cNvPr id="5" name="Picture 4"/>
          <p:cNvPicPr>
            <a:picLocks noChangeAspect="1"/>
          </p:cNvPicPr>
          <p:nvPr/>
        </p:nvPicPr>
        <p:blipFill>
          <a:blip r:embed="rId3"/>
          <a:stretch>
            <a:fillRect/>
          </a:stretch>
        </p:blipFill>
        <p:spPr>
          <a:xfrm>
            <a:off x="142874" y="824753"/>
            <a:ext cx="11925300" cy="2019300"/>
          </a:xfrm>
          <a:prstGeom prst="rect">
            <a:avLst/>
          </a:prstGeom>
        </p:spPr>
      </p:pic>
      <p:pic>
        <p:nvPicPr>
          <p:cNvPr id="6" name="Picture 5">
            <a:extLst>
              <a:ext uri="{FF2B5EF4-FFF2-40B4-BE49-F238E27FC236}">
                <a16:creationId xmlns:a16="http://schemas.microsoft.com/office/drawing/2014/main" xmlns="" id="{154A7E8D-93C4-486A-8AEC-832BAED8003B}"/>
              </a:ext>
            </a:extLst>
          </p:cNvPr>
          <p:cNvPicPr>
            <a:picLocks noChangeAspect="1"/>
          </p:cNvPicPr>
          <p:nvPr/>
        </p:nvPicPr>
        <p:blipFill>
          <a:blip r:embed="rId4"/>
          <a:stretch>
            <a:fillRect/>
          </a:stretch>
        </p:blipFill>
        <p:spPr>
          <a:xfrm>
            <a:off x="142874" y="41275"/>
            <a:ext cx="11906250" cy="647700"/>
          </a:xfrm>
          <a:prstGeom prst="rect">
            <a:avLst/>
          </a:prstGeom>
        </p:spPr>
      </p:pic>
      <p:sp>
        <p:nvSpPr>
          <p:cNvPr id="2" name="Arrow: Down 1">
            <a:extLst>
              <a:ext uri="{FF2B5EF4-FFF2-40B4-BE49-F238E27FC236}">
                <a16:creationId xmlns:a16="http://schemas.microsoft.com/office/drawing/2014/main" xmlns="" id="{4C923798-6402-47B1-A77D-7F69F91CF7EE}"/>
              </a:ext>
            </a:extLst>
          </p:cNvPr>
          <p:cNvSpPr/>
          <p:nvPr/>
        </p:nvSpPr>
        <p:spPr>
          <a:xfrm>
            <a:off x="9663952" y="2647856"/>
            <a:ext cx="607350" cy="2013791"/>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llout: Line 6">
            <a:extLst>
              <a:ext uri="{FF2B5EF4-FFF2-40B4-BE49-F238E27FC236}">
                <a16:creationId xmlns:a16="http://schemas.microsoft.com/office/drawing/2014/main" xmlns="" id="{8043C828-83CB-4F2D-8947-1DA16EC0147D}"/>
              </a:ext>
            </a:extLst>
          </p:cNvPr>
          <p:cNvSpPr/>
          <p:nvPr/>
        </p:nvSpPr>
        <p:spPr>
          <a:xfrm flipH="1">
            <a:off x="4057646" y="651362"/>
            <a:ext cx="5092329" cy="1433016"/>
          </a:xfrm>
          <a:prstGeom prst="borderCallout1">
            <a:avLst>
              <a:gd name="adj1" fmla="val 47172"/>
              <a:gd name="adj2" fmla="val 7"/>
              <a:gd name="adj3" fmla="val 64655"/>
              <a:gd name="adj4" fmla="val -1157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Use your mouse to zoom in on the graph.  </a:t>
            </a:r>
          </a:p>
        </p:txBody>
      </p:sp>
      <p:sp>
        <p:nvSpPr>
          <p:cNvPr id="8" name="Rectangle 7">
            <a:extLst>
              <a:ext uri="{FF2B5EF4-FFF2-40B4-BE49-F238E27FC236}">
                <a16:creationId xmlns:a16="http://schemas.microsoft.com/office/drawing/2014/main" xmlns="" id="{47837E5A-A8CF-484C-BFC4-AF5AE415CDED}"/>
              </a:ext>
            </a:extLst>
          </p:cNvPr>
          <p:cNvSpPr/>
          <p:nvPr/>
        </p:nvSpPr>
        <p:spPr>
          <a:xfrm>
            <a:off x="9729694" y="1099110"/>
            <a:ext cx="2014071" cy="13347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llout: Line 8">
            <a:extLst>
              <a:ext uri="{FF2B5EF4-FFF2-40B4-BE49-F238E27FC236}">
                <a16:creationId xmlns:a16="http://schemas.microsoft.com/office/drawing/2014/main" xmlns="" id="{F014084D-A467-4916-9E9C-D5ADA8911325}"/>
              </a:ext>
            </a:extLst>
          </p:cNvPr>
          <p:cNvSpPr/>
          <p:nvPr/>
        </p:nvSpPr>
        <p:spPr>
          <a:xfrm flipH="1">
            <a:off x="72218" y="2468108"/>
            <a:ext cx="5874221" cy="2294966"/>
          </a:xfrm>
          <a:prstGeom prst="borderCallout1">
            <a:avLst>
              <a:gd name="adj1" fmla="val 99792"/>
              <a:gd name="adj2" fmla="val 19020"/>
              <a:gd name="adj3" fmla="val 141632"/>
              <a:gd name="adj4" fmla="val 16498"/>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We can see that it spiked exactly on Monday, at 8:22am.  Now let’s go ask the app owner what happened at this time</a:t>
            </a:r>
          </a:p>
        </p:txBody>
      </p:sp>
    </p:spTree>
    <p:extLst>
      <p:ext uri="{BB962C8B-B14F-4D97-AF65-F5344CB8AC3E}">
        <p14:creationId xmlns:p14="http://schemas.microsoft.com/office/powerpoint/2010/main" val="147272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2874" y="723900"/>
            <a:ext cx="11925300" cy="6134100"/>
          </a:xfrm>
          <a:prstGeom prst="rect">
            <a:avLst/>
          </a:prstGeom>
        </p:spPr>
      </p:pic>
      <p:pic>
        <p:nvPicPr>
          <p:cNvPr id="5" name="Picture 4">
            <a:extLst>
              <a:ext uri="{FF2B5EF4-FFF2-40B4-BE49-F238E27FC236}">
                <a16:creationId xmlns:a16="http://schemas.microsoft.com/office/drawing/2014/main" xmlns="" id="{70DAC078-BA2D-4D35-B641-843272225A4E}"/>
              </a:ext>
            </a:extLst>
          </p:cNvPr>
          <p:cNvPicPr>
            <a:picLocks noChangeAspect="1"/>
          </p:cNvPicPr>
          <p:nvPr/>
        </p:nvPicPr>
        <p:blipFill>
          <a:blip r:embed="rId3"/>
          <a:stretch>
            <a:fillRect/>
          </a:stretch>
        </p:blipFill>
        <p:spPr>
          <a:xfrm>
            <a:off x="142874" y="41275"/>
            <a:ext cx="11906250" cy="647700"/>
          </a:xfrm>
          <a:prstGeom prst="rect">
            <a:avLst/>
          </a:prstGeom>
        </p:spPr>
      </p:pic>
      <p:sp>
        <p:nvSpPr>
          <p:cNvPr id="6" name="Callout: Line 5">
            <a:extLst>
              <a:ext uri="{FF2B5EF4-FFF2-40B4-BE49-F238E27FC236}">
                <a16:creationId xmlns:a16="http://schemas.microsoft.com/office/drawing/2014/main" xmlns="" id="{04BC1305-F5C7-4B1C-8452-BFACC0B1BF14}"/>
              </a:ext>
            </a:extLst>
          </p:cNvPr>
          <p:cNvSpPr/>
          <p:nvPr/>
        </p:nvSpPr>
        <p:spPr>
          <a:xfrm flipH="1">
            <a:off x="365066" y="4314838"/>
            <a:ext cx="5928157" cy="2294966"/>
          </a:xfrm>
          <a:prstGeom prst="borderCallout1">
            <a:avLst>
              <a:gd name="adj1" fmla="val 99792"/>
              <a:gd name="adj2" fmla="val 19020"/>
              <a:gd name="adj3" fmla="val 99796"/>
              <a:gd name="adj4" fmla="val 1645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Another sample of a VM that has consistent high CPU utilization and really high CPU contention  </a:t>
            </a:r>
          </a:p>
        </p:txBody>
      </p:sp>
    </p:spTree>
    <p:extLst>
      <p:ext uri="{BB962C8B-B14F-4D97-AF65-F5344CB8AC3E}">
        <p14:creationId xmlns:p14="http://schemas.microsoft.com/office/powerpoint/2010/main" val="3269613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356"/>
            <a:ext cx="10353762" cy="970450"/>
          </a:xfrm>
        </p:spPr>
        <p:txBody>
          <a:bodyPr/>
          <a:lstStyle/>
          <a:p>
            <a:r>
              <a:rPr lang="en-US" dirty="0"/>
              <a:t>What did we learn?  </a:t>
            </a:r>
          </a:p>
        </p:txBody>
      </p:sp>
      <p:sp>
        <p:nvSpPr>
          <p:cNvPr id="3" name="Content Placeholder 2"/>
          <p:cNvSpPr>
            <a:spLocks noGrp="1"/>
          </p:cNvSpPr>
          <p:nvPr>
            <p:ph idx="1"/>
          </p:nvPr>
        </p:nvSpPr>
        <p:spPr>
          <a:xfrm>
            <a:off x="883637" y="1312392"/>
            <a:ext cx="10515600" cy="4351338"/>
          </a:xfrm>
        </p:spPr>
        <p:txBody>
          <a:bodyPr/>
          <a:lstStyle/>
          <a:p>
            <a:pPr>
              <a:buFontTx/>
              <a:buChar char="-"/>
            </a:pPr>
            <a:r>
              <a:rPr lang="en-US" dirty="0"/>
              <a:t>Finding the Root cause is the first step in </a:t>
            </a:r>
            <a:r>
              <a:rPr lang="en-US" dirty="0" smtClean="0"/>
              <a:t>troubleshooting. </a:t>
            </a:r>
            <a:r>
              <a:rPr lang="en-US" dirty="0"/>
              <a:t>T</a:t>
            </a:r>
            <a:r>
              <a:rPr lang="en-US" dirty="0" smtClean="0"/>
              <a:t>he </a:t>
            </a:r>
            <a:r>
              <a:rPr lang="en-US" dirty="0"/>
              <a:t>VM Troubleshooting dashboard helped us </a:t>
            </a:r>
            <a:r>
              <a:rPr lang="en-US"/>
              <a:t>quickly </a:t>
            </a:r>
            <a:r>
              <a:rPr lang="en-US" smtClean="0"/>
              <a:t>identify </a:t>
            </a:r>
            <a:r>
              <a:rPr lang="en-US" dirty="0"/>
              <a:t>the problem</a:t>
            </a:r>
          </a:p>
          <a:p>
            <a:pPr>
              <a:buFontTx/>
              <a:buChar char="-"/>
            </a:pPr>
            <a:r>
              <a:rPr lang="en-US" dirty="0"/>
              <a:t>Once we found out what the problem was, we needed to see if we can eliminate the VM configuration, the parent host, parent Datastore, and resource pool as the cause of the problem</a:t>
            </a:r>
          </a:p>
          <a:p>
            <a:pPr>
              <a:buFontTx/>
              <a:buChar char="-"/>
            </a:pPr>
            <a:r>
              <a:rPr lang="en-US" dirty="0"/>
              <a:t>Next we needed to see when the problem started and how long has it been happening.  The historic trends will tell us if it is an application problem or the VM just needs more resources</a:t>
            </a:r>
          </a:p>
          <a:p>
            <a:pPr>
              <a:buFontTx/>
              <a:buChar char="-"/>
            </a:pPr>
            <a:r>
              <a:rPr lang="en-US" dirty="0"/>
              <a:t>Visit </a:t>
            </a:r>
            <a:r>
              <a:rPr lang="en-US" dirty="0">
                <a:hlinkClick r:id="rId2"/>
              </a:rPr>
              <a:t>http://www.vmignite.com</a:t>
            </a:r>
            <a:r>
              <a:rPr lang="en-US" dirty="0"/>
              <a:t> for the latest in the Maximize IT series  </a:t>
            </a:r>
          </a:p>
        </p:txBody>
      </p:sp>
      <p:pic>
        <p:nvPicPr>
          <p:cNvPr id="5" name="Picture 4">
            <a:extLst>
              <a:ext uri="{FF2B5EF4-FFF2-40B4-BE49-F238E27FC236}">
                <a16:creationId xmlns:a16="http://schemas.microsoft.com/office/drawing/2014/main" xmlns="" id="{7AB710C3-3870-4E76-9EFE-DF2BDD817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719" y="4668552"/>
            <a:ext cx="2189448" cy="2189448"/>
          </a:xfrm>
          <a:prstGeom prst="rect">
            <a:avLst/>
          </a:prstGeom>
        </p:spPr>
      </p:pic>
    </p:spTree>
    <p:extLst>
      <p:ext uri="{BB962C8B-B14F-4D97-AF65-F5344CB8AC3E}">
        <p14:creationId xmlns:p14="http://schemas.microsoft.com/office/powerpoint/2010/main" val="146627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B497FE4-FBC6-40CA-9E98-EF831D5AD0A1}"/>
              </a:ext>
            </a:extLst>
          </p:cNvPr>
          <p:cNvSpPr>
            <a:spLocks noGrp="1"/>
          </p:cNvSpPr>
          <p:nvPr>
            <p:ph idx="1"/>
          </p:nvPr>
        </p:nvSpPr>
        <p:spPr>
          <a:xfrm>
            <a:off x="732050" y="1097292"/>
            <a:ext cx="10984461" cy="4058751"/>
          </a:xfrm>
        </p:spPr>
        <p:txBody>
          <a:bodyPr/>
          <a:lstStyle/>
          <a:p>
            <a:r>
              <a:rPr lang="en-US" dirty="0"/>
              <a:t>Everyone assumes it is always a VMware problem  </a:t>
            </a:r>
          </a:p>
          <a:p>
            <a:r>
              <a:rPr lang="en-US" dirty="0"/>
              <a:t>Most of the time VMware Engineers are wasting their time proving it is not their problem</a:t>
            </a:r>
          </a:p>
          <a:p>
            <a:r>
              <a:rPr lang="en-US" dirty="0"/>
              <a:t>Troubleshooting is taking days to figure out and we still can’t figure out what </a:t>
            </a:r>
            <a:r>
              <a:rPr lang="en-US" dirty="0" smtClean="0"/>
              <a:t>the root cause is</a:t>
            </a:r>
            <a:endParaRPr lang="en-US" dirty="0"/>
          </a:p>
          <a:p>
            <a:pPr lvl="1"/>
            <a:r>
              <a:rPr lang="en-US" dirty="0"/>
              <a:t>As a result we give them more resources and still the problem is not solved!</a:t>
            </a:r>
          </a:p>
          <a:p>
            <a:endParaRPr lang="en-US" dirty="0"/>
          </a:p>
          <a:p>
            <a:endParaRPr lang="en-US" dirty="0"/>
          </a:p>
          <a:p>
            <a:endParaRPr lang="en-US" dirty="0"/>
          </a:p>
        </p:txBody>
      </p:sp>
      <p:pic>
        <p:nvPicPr>
          <p:cNvPr id="5" name="Picture 4">
            <a:extLst>
              <a:ext uri="{FF2B5EF4-FFF2-40B4-BE49-F238E27FC236}">
                <a16:creationId xmlns:a16="http://schemas.microsoft.com/office/drawing/2014/main" xmlns="" id="{630023D5-D3E0-449D-8C71-C468A8B81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5298" y="3292096"/>
            <a:ext cx="2179671" cy="3565904"/>
          </a:xfrm>
          <a:prstGeom prst="rect">
            <a:avLst/>
          </a:prstGeom>
        </p:spPr>
      </p:pic>
      <p:sp>
        <p:nvSpPr>
          <p:cNvPr id="6" name="Speech Bubble: Rectangle with Corners Rounded 5">
            <a:extLst>
              <a:ext uri="{FF2B5EF4-FFF2-40B4-BE49-F238E27FC236}">
                <a16:creationId xmlns:a16="http://schemas.microsoft.com/office/drawing/2014/main" xmlns="" id="{C6874D5B-A2DB-433F-BE51-EF127CD6C669}"/>
              </a:ext>
            </a:extLst>
          </p:cNvPr>
          <p:cNvSpPr/>
          <p:nvPr/>
        </p:nvSpPr>
        <p:spPr>
          <a:xfrm>
            <a:off x="3730842" y="2876191"/>
            <a:ext cx="3254355" cy="1582218"/>
          </a:xfrm>
          <a:prstGeom prst="wedgeRoundRectCallout">
            <a:avLst>
              <a:gd name="adj1" fmla="val -79821"/>
              <a:gd name="adj2" fmla="val 36036"/>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My VM is slow, I need more CPU and Memory </a:t>
            </a:r>
            <a:r>
              <a:rPr lang="en-US" u="sng" dirty="0"/>
              <a:t>again</a:t>
            </a:r>
          </a:p>
        </p:txBody>
      </p:sp>
      <p:sp>
        <p:nvSpPr>
          <p:cNvPr id="8" name="Title 1">
            <a:extLst>
              <a:ext uri="{FF2B5EF4-FFF2-40B4-BE49-F238E27FC236}">
                <a16:creationId xmlns:a16="http://schemas.microsoft.com/office/drawing/2014/main" xmlns="" id="{3B19AA14-B51D-4826-A2DC-1174BA126146}"/>
              </a:ext>
            </a:extLst>
          </p:cNvPr>
          <p:cNvSpPr txBox="1">
            <a:spLocks/>
          </p:cNvSpPr>
          <p:nvPr/>
        </p:nvSpPr>
        <p:spPr>
          <a:xfrm>
            <a:off x="981949" y="126842"/>
            <a:ext cx="10290889" cy="970450"/>
          </a:xfrm>
          <a:prstGeom prst="rect">
            <a:avLst/>
          </a:prstGeom>
          <a:effectLst>
            <a:outerShdw blurRad="25400" dir="17880000">
              <a:srgbClr val="000000">
                <a:alpha val="46000"/>
              </a:srgbClr>
            </a:outerShdw>
          </a:effectLst>
        </p:spPr>
        <p:txBody>
          <a:bodyPr vert="horz" lIns="91440" tIns="45720" rIns="91440" bIns="45720" rtlCol="0" anchor="ctr">
            <a:normAutofit fontScale="75000" lnSpcReduction="2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Use Case: </a:t>
            </a:r>
            <a:r>
              <a:rPr lang="en-US" dirty="0"/>
              <a:t>You get a Support Ticket saying my VM is slow.  App owner is requesting more CPU and Memory Resources</a:t>
            </a:r>
          </a:p>
        </p:txBody>
      </p:sp>
    </p:spTree>
    <p:extLst>
      <p:ext uri="{BB962C8B-B14F-4D97-AF65-F5344CB8AC3E}">
        <p14:creationId xmlns:p14="http://schemas.microsoft.com/office/powerpoint/2010/main" val="316691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4565" y="84385"/>
            <a:ext cx="12011025" cy="4486275"/>
          </a:xfrm>
          <a:prstGeom prst="rect">
            <a:avLst/>
          </a:prstGeom>
        </p:spPr>
      </p:pic>
      <p:sp>
        <p:nvSpPr>
          <p:cNvPr id="4" name="Callout: Line 3">
            <a:extLst>
              <a:ext uri="{FF2B5EF4-FFF2-40B4-BE49-F238E27FC236}">
                <a16:creationId xmlns:a16="http://schemas.microsoft.com/office/drawing/2014/main" xmlns="" id="{A620682D-E475-4090-A4AF-5F25E611B9B2}"/>
              </a:ext>
            </a:extLst>
          </p:cNvPr>
          <p:cNvSpPr/>
          <p:nvPr/>
        </p:nvSpPr>
        <p:spPr>
          <a:xfrm flipH="1">
            <a:off x="7002827" y="4662091"/>
            <a:ext cx="4530349" cy="1391479"/>
          </a:xfrm>
          <a:prstGeom prst="borderCallout1">
            <a:avLst>
              <a:gd name="adj1" fmla="val -1030"/>
              <a:gd name="adj2" fmla="val 46632"/>
              <a:gd name="adj3" fmla="val -127481"/>
              <a:gd name="adj4" fmla="val 340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Type in the name of the VM you want to troubleshoot</a:t>
            </a:r>
          </a:p>
        </p:txBody>
      </p:sp>
      <p:sp>
        <p:nvSpPr>
          <p:cNvPr id="9" name="Rectangle 8">
            <a:extLst>
              <a:ext uri="{FF2B5EF4-FFF2-40B4-BE49-F238E27FC236}">
                <a16:creationId xmlns:a16="http://schemas.microsoft.com/office/drawing/2014/main" xmlns="" id="{75A17E33-E9BC-4242-8D97-1C136E0860E5}"/>
              </a:ext>
            </a:extLst>
          </p:cNvPr>
          <p:cNvSpPr/>
          <p:nvPr/>
        </p:nvSpPr>
        <p:spPr>
          <a:xfrm>
            <a:off x="10464800" y="2283003"/>
            <a:ext cx="1727200" cy="5976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4895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4565" y="84385"/>
            <a:ext cx="12011025" cy="4486275"/>
          </a:xfrm>
          <a:prstGeom prst="rect">
            <a:avLst/>
          </a:prstGeom>
        </p:spPr>
      </p:pic>
      <p:sp>
        <p:nvSpPr>
          <p:cNvPr id="6" name="Callout: Line 5">
            <a:extLst>
              <a:ext uri="{FF2B5EF4-FFF2-40B4-BE49-F238E27FC236}">
                <a16:creationId xmlns:a16="http://schemas.microsoft.com/office/drawing/2014/main" xmlns="" id="{48E84D40-ED96-4DEC-A573-C59F25FD0673}"/>
              </a:ext>
            </a:extLst>
          </p:cNvPr>
          <p:cNvSpPr/>
          <p:nvPr/>
        </p:nvSpPr>
        <p:spPr>
          <a:xfrm flipH="1">
            <a:off x="924399" y="5052399"/>
            <a:ext cx="2667460" cy="1391479"/>
          </a:xfrm>
          <a:prstGeom prst="borderCallout1">
            <a:avLst>
              <a:gd name="adj1" fmla="val -1030"/>
              <a:gd name="adj2" fmla="val 46632"/>
              <a:gd name="adj3" fmla="val -123952"/>
              <a:gd name="adj4" fmla="val 19809"/>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Notice how there are 4 Critical Alerts</a:t>
            </a:r>
          </a:p>
        </p:txBody>
      </p:sp>
      <p:sp>
        <p:nvSpPr>
          <p:cNvPr id="10" name="Rectangle 9">
            <a:extLst>
              <a:ext uri="{FF2B5EF4-FFF2-40B4-BE49-F238E27FC236}">
                <a16:creationId xmlns:a16="http://schemas.microsoft.com/office/drawing/2014/main" xmlns="" id="{8F884223-6E3D-44E7-B92C-1E8EE3A4CDB0}"/>
              </a:ext>
            </a:extLst>
          </p:cNvPr>
          <p:cNvSpPr/>
          <p:nvPr/>
        </p:nvSpPr>
        <p:spPr>
          <a:xfrm>
            <a:off x="2916518" y="2988234"/>
            <a:ext cx="448235" cy="2988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4699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4565" y="84385"/>
            <a:ext cx="12011025" cy="4486275"/>
          </a:xfrm>
          <a:prstGeom prst="rect">
            <a:avLst/>
          </a:prstGeom>
        </p:spPr>
      </p:pic>
      <p:sp>
        <p:nvSpPr>
          <p:cNvPr id="7" name="Callout: Line 6">
            <a:extLst>
              <a:ext uri="{FF2B5EF4-FFF2-40B4-BE49-F238E27FC236}">
                <a16:creationId xmlns:a16="http://schemas.microsoft.com/office/drawing/2014/main" xmlns="" id="{C966B50E-03D5-45D8-A200-2B77E8E603C7}"/>
              </a:ext>
            </a:extLst>
          </p:cNvPr>
          <p:cNvSpPr/>
          <p:nvPr/>
        </p:nvSpPr>
        <p:spPr>
          <a:xfrm flipH="1">
            <a:off x="355911" y="5167398"/>
            <a:ext cx="3439147" cy="1391479"/>
          </a:xfrm>
          <a:prstGeom prst="borderCallout1">
            <a:avLst>
              <a:gd name="adj1" fmla="val -1545"/>
              <a:gd name="adj2" fmla="val 84592"/>
              <a:gd name="adj3" fmla="val -136728"/>
              <a:gd name="adj4" fmla="val 9859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Select your VM, to troubleshoot it</a:t>
            </a:r>
          </a:p>
        </p:txBody>
      </p:sp>
      <p:sp>
        <p:nvSpPr>
          <p:cNvPr id="9" name="Rectangle 8">
            <a:extLst>
              <a:ext uri="{FF2B5EF4-FFF2-40B4-BE49-F238E27FC236}">
                <a16:creationId xmlns:a16="http://schemas.microsoft.com/office/drawing/2014/main" xmlns="" id="{F814612D-20E7-4B6D-A07A-71D8A1AFA499}"/>
              </a:ext>
            </a:extLst>
          </p:cNvPr>
          <p:cNvSpPr/>
          <p:nvPr/>
        </p:nvSpPr>
        <p:spPr>
          <a:xfrm>
            <a:off x="72029" y="2970305"/>
            <a:ext cx="860301" cy="2988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7575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75C9DDC-2C5F-4F3F-824A-3B95517A9823}"/>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Lst>
          </a:blip>
          <a:stretch>
            <a:fillRect/>
          </a:stretch>
        </p:blipFill>
        <p:spPr>
          <a:xfrm>
            <a:off x="719136" y="609600"/>
            <a:ext cx="10753725" cy="6248400"/>
          </a:xfrm>
          <a:prstGeom prst="rect">
            <a:avLst/>
          </a:prstGeom>
        </p:spPr>
      </p:pic>
      <p:pic>
        <p:nvPicPr>
          <p:cNvPr id="8" name="Picture 7"/>
          <p:cNvPicPr>
            <a:picLocks noChangeAspect="1"/>
          </p:cNvPicPr>
          <p:nvPr/>
        </p:nvPicPr>
        <p:blipFill>
          <a:blip r:embed="rId4"/>
          <a:stretch>
            <a:fillRect/>
          </a:stretch>
        </p:blipFill>
        <p:spPr>
          <a:xfrm>
            <a:off x="719137" y="609600"/>
            <a:ext cx="10753725" cy="6248400"/>
          </a:xfrm>
          <a:prstGeom prst="rect">
            <a:avLst/>
          </a:prstGeom>
        </p:spPr>
      </p:pic>
      <p:pic>
        <p:nvPicPr>
          <p:cNvPr id="6" name="Picture 5"/>
          <p:cNvPicPr>
            <a:picLocks noChangeAspect="1"/>
          </p:cNvPicPr>
          <p:nvPr/>
        </p:nvPicPr>
        <p:blipFill>
          <a:blip r:embed="rId5"/>
          <a:stretch>
            <a:fillRect/>
          </a:stretch>
        </p:blipFill>
        <p:spPr>
          <a:xfrm>
            <a:off x="142875" y="0"/>
            <a:ext cx="11906250" cy="647700"/>
          </a:xfrm>
          <a:prstGeom prst="rect">
            <a:avLst/>
          </a:prstGeom>
        </p:spPr>
      </p:pic>
    </p:spTree>
    <p:extLst>
      <p:ext uri="{BB962C8B-B14F-4D97-AF65-F5344CB8AC3E}">
        <p14:creationId xmlns:p14="http://schemas.microsoft.com/office/powerpoint/2010/main" val="4156226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D8AE92-459C-41F4-96E1-2F7554401E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BA755971-D95B-4929-8F4F-12BC4619A7B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395B11D3-2B04-4C18-8085-ED19555079B7}"/>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Lst>
          </a:blip>
          <a:stretch>
            <a:fillRect/>
          </a:stretch>
        </p:blipFill>
        <p:spPr>
          <a:xfrm>
            <a:off x="719137" y="609600"/>
            <a:ext cx="10753725" cy="6248400"/>
          </a:xfrm>
          <a:prstGeom prst="rect">
            <a:avLst/>
          </a:prstGeom>
        </p:spPr>
      </p:pic>
      <p:pic>
        <p:nvPicPr>
          <p:cNvPr id="5" name="Picture 4">
            <a:extLst>
              <a:ext uri="{FF2B5EF4-FFF2-40B4-BE49-F238E27FC236}">
                <a16:creationId xmlns:a16="http://schemas.microsoft.com/office/drawing/2014/main" xmlns="" id="{2ED903A2-8A1F-4EB7-98BF-974E360F1AFE}"/>
              </a:ext>
            </a:extLst>
          </p:cNvPr>
          <p:cNvPicPr>
            <a:picLocks noChangeAspect="1"/>
          </p:cNvPicPr>
          <p:nvPr/>
        </p:nvPicPr>
        <p:blipFill>
          <a:blip r:embed="rId4"/>
          <a:stretch>
            <a:fillRect/>
          </a:stretch>
        </p:blipFill>
        <p:spPr>
          <a:xfrm>
            <a:off x="142875" y="0"/>
            <a:ext cx="11906250" cy="647700"/>
          </a:xfrm>
          <a:prstGeom prst="rect">
            <a:avLst/>
          </a:prstGeom>
        </p:spPr>
      </p:pic>
      <p:sp>
        <p:nvSpPr>
          <p:cNvPr id="7" name="Callout: Line 6">
            <a:extLst>
              <a:ext uri="{FF2B5EF4-FFF2-40B4-BE49-F238E27FC236}">
                <a16:creationId xmlns:a16="http://schemas.microsoft.com/office/drawing/2014/main" xmlns="" id="{F59345FC-49B6-47C8-87BD-A4BBE673878B}"/>
              </a:ext>
            </a:extLst>
          </p:cNvPr>
          <p:cNvSpPr/>
          <p:nvPr/>
        </p:nvSpPr>
        <p:spPr>
          <a:xfrm flipH="1">
            <a:off x="900561" y="3300294"/>
            <a:ext cx="7669808" cy="2876669"/>
          </a:xfrm>
          <a:prstGeom prst="borderCallout1">
            <a:avLst>
              <a:gd name="adj1" fmla="val -1030"/>
              <a:gd name="adj2" fmla="val 46632"/>
              <a:gd name="adj3" fmla="val -34398"/>
              <a:gd name="adj4" fmla="val 51006"/>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Looks like CPU, and Memory is High!!</a:t>
            </a:r>
          </a:p>
          <a:p>
            <a:pPr algn="ctr"/>
            <a:r>
              <a:rPr lang="en-US" sz="3200" b="1" dirty="0"/>
              <a:t>Question now is how long has this been happening?  When did it first start?  What is causing it?</a:t>
            </a:r>
          </a:p>
        </p:txBody>
      </p:sp>
      <p:pic>
        <p:nvPicPr>
          <p:cNvPr id="8" name="Picture 7">
            <a:extLst>
              <a:ext uri="{FF2B5EF4-FFF2-40B4-BE49-F238E27FC236}">
                <a16:creationId xmlns:a16="http://schemas.microsoft.com/office/drawing/2014/main" xmlns="" id="{AAF1D965-86D1-4836-B2CB-073331EB627F}"/>
              </a:ext>
            </a:extLst>
          </p:cNvPr>
          <p:cNvPicPr>
            <a:picLocks noChangeAspect="1"/>
          </p:cNvPicPr>
          <p:nvPr/>
        </p:nvPicPr>
        <p:blipFill>
          <a:blip r:embed="rId5"/>
          <a:stretch>
            <a:fillRect/>
          </a:stretch>
        </p:blipFill>
        <p:spPr>
          <a:xfrm>
            <a:off x="719137" y="647700"/>
            <a:ext cx="5934305" cy="1628787"/>
          </a:xfrm>
          <a:prstGeom prst="rect">
            <a:avLst/>
          </a:prstGeom>
        </p:spPr>
      </p:pic>
    </p:spTree>
    <p:extLst>
      <p:ext uri="{BB962C8B-B14F-4D97-AF65-F5344CB8AC3E}">
        <p14:creationId xmlns:p14="http://schemas.microsoft.com/office/powerpoint/2010/main" val="28733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D8AE92-459C-41F4-96E1-2F7554401E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BA755971-D95B-4929-8F4F-12BC4619A7B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395B11D3-2B04-4C18-8085-ED19555079B7}"/>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Lst>
          </a:blip>
          <a:stretch>
            <a:fillRect/>
          </a:stretch>
        </p:blipFill>
        <p:spPr>
          <a:xfrm>
            <a:off x="719137" y="609600"/>
            <a:ext cx="10753725" cy="6248400"/>
          </a:xfrm>
          <a:prstGeom prst="rect">
            <a:avLst/>
          </a:prstGeom>
        </p:spPr>
      </p:pic>
      <p:pic>
        <p:nvPicPr>
          <p:cNvPr id="5" name="Picture 4">
            <a:extLst>
              <a:ext uri="{FF2B5EF4-FFF2-40B4-BE49-F238E27FC236}">
                <a16:creationId xmlns:a16="http://schemas.microsoft.com/office/drawing/2014/main" xmlns="" id="{2ED903A2-8A1F-4EB7-98BF-974E360F1AFE}"/>
              </a:ext>
            </a:extLst>
          </p:cNvPr>
          <p:cNvPicPr>
            <a:picLocks noChangeAspect="1"/>
          </p:cNvPicPr>
          <p:nvPr/>
        </p:nvPicPr>
        <p:blipFill>
          <a:blip r:embed="rId4"/>
          <a:stretch>
            <a:fillRect/>
          </a:stretch>
        </p:blipFill>
        <p:spPr>
          <a:xfrm>
            <a:off x="142875" y="0"/>
            <a:ext cx="11906250" cy="647700"/>
          </a:xfrm>
          <a:prstGeom prst="rect">
            <a:avLst/>
          </a:prstGeom>
        </p:spPr>
      </p:pic>
      <p:pic>
        <p:nvPicPr>
          <p:cNvPr id="8" name="Picture 7">
            <a:extLst>
              <a:ext uri="{FF2B5EF4-FFF2-40B4-BE49-F238E27FC236}">
                <a16:creationId xmlns:a16="http://schemas.microsoft.com/office/drawing/2014/main" xmlns="" id="{FA9A8308-A5E6-4072-ACE9-AD1DBBA56D4B}"/>
              </a:ext>
            </a:extLst>
          </p:cNvPr>
          <p:cNvPicPr>
            <a:picLocks noChangeAspect="1"/>
          </p:cNvPicPr>
          <p:nvPr/>
        </p:nvPicPr>
        <p:blipFill>
          <a:blip r:embed="rId5"/>
          <a:stretch>
            <a:fillRect/>
          </a:stretch>
        </p:blipFill>
        <p:spPr>
          <a:xfrm>
            <a:off x="719137" y="2333545"/>
            <a:ext cx="5924593" cy="2705120"/>
          </a:xfrm>
          <a:prstGeom prst="rect">
            <a:avLst/>
          </a:prstGeom>
        </p:spPr>
      </p:pic>
      <p:sp>
        <p:nvSpPr>
          <p:cNvPr id="7" name="Callout: Line 6">
            <a:extLst>
              <a:ext uri="{FF2B5EF4-FFF2-40B4-BE49-F238E27FC236}">
                <a16:creationId xmlns:a16="http://schemas.microsoft.com/office/drawing/2014/main" xmlns="" id="{F59345FC-49B6-47C8-87BD-A4BBE673878B}"/>
              </a:ext>
            </a:extLst>
          </p:cNvPr>
          <p:cNvSpPr/>
          <p:nvPr/>
        </p:nvSpPr>
        <p:spPr>
          <a:xfrm flipH="1">
            <a:off x="6815154" y="892174"/>
            <a:ext cx="5233970" cy="1982507"/>
          </a:xfrm>
          <a:prstGeom prst="borderCallout1">
            <a:avLst>
              <a:gd name="adj1" fmla="val 99783"/>
              <a:gd name="adj2" fmla="val 52149"/>
              <a:gd name="adj3" fmla="val 118848"/>
              <a:gd name="adj4" fmla="val 103513"/>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Looks like the VM is working hard everyday and every hour</a:t>
            </a:r>
          </a:p>
        </p:txBody>
      </p:sp>
    </p:spTree>
    <p:extLst>
      <p:ext uri="{BB962C8B-B14F-4D97-AF65-F5344CB8AC3E}">
        <p14:creationId xmlns:p14="http://schemas.microsoft.com/office/powerpoint/2010/main" val="62012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411</TotalTime>
  <Words>476</Words>
  <Application>Microsoft Office PowerPoint</Application>
  <PresentationFormat>Widescreen</PresentationFormat>
  <Paragraphs>37</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Calisto MT</vt:lpstr>
      <vt:lpstr>Trebuchet MS</vt:lpstr>
      <vt:lpstr>Wingdings 2</vt:lpstr>
      <vt:lpstr>Slate</vt:lpstr>
      <vt:lpstr>VMignite.com presents:  VM Troubleshooting Dashboard </vt:lpstr>
      <vt:lpstr>Disclaimer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did we learn?  </vt:lpstr>
    </vt:vector>
  </TitlesOfParts>
  <Company>Employment Development Department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lacedd01</dc:creator>
  <cp:lastModifiedBy>lan nguyen</cp:lastModifiedBy>
  <cp:revision>26</cp:revision>
  <dcterms:created xsi:type="dcterms:W3CDTF">2017-06-30T00:37:51Z</dcterms:created>
  <dcterms:modified xsi:type="dcterms:W3CDTF">2017-07-01T10:12:57Z</dcterms:modified>
</cp:coreProperties>
</file>